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9" r:id="rId7"/>
    <p:sldId id="262" r:id="rId8"/>
    <p:sldId id="258" r:id="rId9"/>
    <p:sldId id="267" r:id="rId10"/>
    <p:sldId id="270" r:id="rId11"/>
    <p:sldId id="261" r:id="rId12"/>
    <p:sldId id="276" r:id="rId13"/>
    <p:sldId id="264" r:id="rId14"/>
    <p:sldId id="265" r:id="rId15"/>
    <p:sldId id="268" r:id="rId16"/>
    <p:sldId id="266" r:id="rId17"/>
    <p:sldId id="277"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82" d="100"/>
          <a:sy n="82" d="100"/>
        </p:scale>
        <p:origin x="72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4 Holes / Row</a:t>
            </a:r>
            <a:endParaRPr lang="ro-RO"/>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150"/>
        </a:p>
      </c:txPr>
    </c:title>
    <c:autoTitleDeleted val="0"/>
    <c:plotArea>
      <c:layout/>
      <c:scatterChart>
        <c:scatterStyle val="lineMarker"/>
        <c:varyColors val="0"/>
        <c:ser>
          <c:idx val="1"/>
          <c:order val="0"/>
          <c:tx>
            <c:strRef>
              <c:f>Sheet1!$A$1</c:f>
              <c:strCache>
                <c:ptCount val="1"/>
                <c:pt idx="0">
                  <c:v>Mean Fitness</c:v>
                </c:pt>
              </c:strCache>
            </c:strRef>
          </c:tx>
          <c:spPr>
            <a:ln w="25400" cap="flat" cmpd="sng" algn="ctr">
              <a:noFill/>
              <a:prstDash val="sysDot"/>
              <a:round/>
            </a:ln>
            <a:effectLst/>
          </c:spPr>
          <c:marker>
            <c:symbol val="circle"/>
            <c:size val="5"/>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marker>
          <c:yVal>
            <c:numRef>
              <c:f>Sheet1!$A$2:$A$30</c:f>
              <c:numCache>
                <c:formatCode>General</c:formatCode>
                <c:ptCount val="29"/>
                <c:pt idx="0">
                  <c:v>96.161119999999997</c:v>
                </c:pt>
                <c:pt idx="1">
                  <c:v>127.19476</c:v>
                </c:pt>
                <c:pt idx="2">
                  <c:v>136.10846000000001</c:v>
                </c:pt>
                <c:pt idx="3">
                  <c:v>142.09735000000001</c:v>
                </c:pt>
                <c:pt idx="4">
                  <c:v>146.49275</c:v>
                </c:pt>
                <c:pt idx="5">
                  <c:v>147.06550999999999</c:v>
                </c:pt>
                <c:pt idx="6">
                  <c:v>147.05473000000001</c:v>
                </c:pt>
                <c:pt idx="7">
                  <c:v>147.02529999999999</c:v>
                </c:pt>
                <c:pt idx="8">
                  <c:v>146.99923000000001</c:v>
                </c:pt>
                <c:pt idx="9">
                  <c:v>146.97278</c:v>
                </c:pt>
                <c:pt idx="10">
                  <c:v>146.97278</c:v>
                </c:pt>
                <c:pt idx="11">
                  <c:v>146.97174999999999</c:v>
                </c:pt>
                <c:pt idx="12">
                  <c:v>146.92855</c:v>
                </c:pt>
                <c:pt idx="13">
                  <c:v>146.89935</c:v>
                </c:pt>
                <c:pt idx="14">
                  <c:v>146.89435</c:v>
                </c:pt>
                <c:pt idx="15">
                  <c:v>146.88872000000001</c:v>
                </c:pt>
                <c:pt idx="16">
                  <c:v>146.87954999999999</c:v>
                </c:pt>
                <c:pt idx="17">
                  <c:v>146.83667</c:v>
                </c:pt>
                <c:pt idx="18">
                  <c:v>146.81115</c:v>
                </c:pt>
                <c:pt idx="19">
                  <c:v>146.80000999999999</c:v>
                </c:pt>
                <c:pt idx="20">
                  <c:v>146.88910000000001</c:v>
                </c:pt>
                <c:pt idx="21">
                  <c:v>150.52638999999999</c:v>
                </c:pt>
                <c:pt idx="22">
                  <c:v>151.75584000000001</c:v>
                </c:pt>
                <c:pt idx="23">
                  <c:v>155.40908999999999</c:v>
                </c:pt>
                <c:pt idx="24">
                  <c:v>156.55083999999999</c:v>
                </c:pt>
                <c:pt idx="25">
                  <c:v>156.52010000000001</c:v>
                </c:pt>
                <c:pt idx="26">
                  <c:v>156.47506000000001</c:v>
                </c:pt>
                <c:pt idx="27">
                  <c:v>156.43263999999999</c:v>
                </c:pt>
                <c:pt idx="28">
                  <c:v>156.39715000000001</c:v>
                </c:pt>
              </c:numCache>
            </c:numRef>
          </c:yVal>
          <c:smooth val="0"/>
          <c:extLst>
            <c:ext xmlns:c16="http://schemas.microsoft.com/office/drawing/2014/chart" uri="{C3380CC4-5D6E-409C-BE32-E72D297353CC}">
              <c16:uniqueId val="{00000000-4A49-40B3-90A6-A8968F9062DC}"/>
            </c:ext>
          </c:extLst>
        </c:ser>
        <c:ser>
          <c:idx val="0"/>
          <c:order val="1"/>
          <c:tx>
            <c:strRef>
              <c:f>Sheet1!$B$1</c:f>
              <c:strCache>
                <c:ptCount val="1"/>
                <c:pt idx="0">
                  <c:v>Best Fitness</c:v>
                </c:pt>
              </c:strCache>
            </c:strRef>
          </c:tx>
          <c:spPr>
            <a:ln w="25400" cap="flat" cmpd="sng" algn="ctr">
              <a:noFill/>
              <a:prstDash val="sysDot"/>
              <a:round/>
            </a:ln>
            <a:effectLst/>
          </c:spPr>
          <c:marker>
            <c:symbol val="circle"/>
            <c:size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yVal>
            <c:numRef>
              <c:f>Sheet1!$B$2:$B$30</c:f>
              <c:numCache>
                <c:formatCode>General</c:formatCode>
                <c:ptCount val="29"/>
                <c:pt idx="0">
                  <c:v>134</c:v>
                </c:pt>
                <c:pt idx="1">
                  <c:v>140</c:v>
                </c:pt>
                <c:pt idx="2">
                  <c:v>146</c:v>
                </c:pt>
                <c:pt idx="3">
                  <c:v>150</c:v>
                </c:pt>
                <c:pt idx="4">
                  <c:v>150</c:v>
                </c:pt>
                <c:pt idx="5">
                  <c:v>150</c:v>
                </c:pt>
                <c:pt idx="6">
                  <c:v>150</c:v>
                </c:pt>
                <c:pt idx="7">
                  <c:v>150</c:v>
                </c:pt>
                <c:pt idx="8">
                  <c:v>150</c:v>
                </c:pt>
                <c:pt idx="9">
                  <c:v>150</c:v>
                </c:pt>
                <c:pt idx="10">
                  <c:v>150</c:v>
                </c:pt>
                <c:pt idx="11">
                  <c:v>150</c:v>
                </c:pt>
                <c:pt idx="12">
                  <c:v>150</c:v>
                </c:pt>
                <c:pt idx="13">
                  <c:v>150</c:v>
                </c:pt>
                <c:pt idx="14">
                  <c:v>150</c:v>
                </c:pt>
                <c:pt idx="15">
                  <c:v>150</c:v>
                </c:pt>
                <c:pt idx="16">
                  <c:v>150</c:v>
                </c:pt>
                <c:pt idx="17">
                  <c:v>150</c:v>
                </c:pt>
                <c:pt idx="18">
                  <c:v>150</c:v>
                </c:pt>
                <c:pt idx="19">
                  <c:v>150</c:v>
                </c:pt>
                <c:pt idx="20">
                  <c:v>154</c:v>
                </c:pt>
                <c:pt idx="21">
                  <c:v>154</c:v>
                </c:pt>
                <c:pt idx="22">
                  <c:v>158</c:v>
                </c:pt>
                <c:pt idx="23">
                  <c:v>158</c:v>
                </c:pt>
                <c:pt idx="24">
                  <c:v>158</c:v>
                </c:pt>
                <c:pt idx="25">
                  <c:v>158</c:v>
                </c:pt>
                <c:pt idx="26">
                  <c:v>158</c:v>
                </c:pt>
                <c:pt idx="27">
                  <c:v>158</c:v>
                </c:pt>
                <c:pt idx="28">
                  <c:v>162</c:v>
                </c:pt>
              </c:numCache>
            </c:numRef>
          </c:yVal>
          <c:smooth val="0"/>
          <c:extLst>
            <c:ext xmlns:c16="http://schemas.microsoft.com/office/drawing/2014/chart" uri="{C3380CC4-5D6E-409C-BE32-E72D297353CC}">
              <c16:uniqueId val="{00000001-4A49-40B3-90A6-A8968F9062DC}"/>
            </c:ext>
          </c:extLst>
        </c:ser>
        <c:dLbls>
          <c:showLegendKey val="0"/>
          <c:showVal val="0"/>
          <c:showCatName val="0"/>
          <c:showSerName val="0"/>
          <c:showPercent val="0"/>
          <c:showBubbleSize val="0"/>
        </c:dLbls>
        <c:axId val="31559264"/>
        <c:axId val="31561664"/>
      </c:scatterChart>
      <c:valAx>
        <c:axId val="31559264"/>
        <c:scaling>
          <c:orientation val="minMax"/>
        </c:scaling>
        <c:delete val="0"/>
        <c:axPos val="b"/>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150"/>
          </a:p>
        </c:txPr>
        <c:crossAx val="31561664"/>
        <c:crosses val="autoZero"/>
        <c:crossBetween val="midCat"/>
      </c:valAx>
      <c:valAx>
        <c:axId val="315616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150"/>
          </a:p>
        </c:txPr>
        <c:crossAx val="31559264"/>
        <c:crosses val="autoZero"/>
        <c:crossBetween val="midCat"/>
      </c:valAx>
      <c:spPr>
        <a:gradFill>
          <a:gsLst>
            <a:gs pos="100000">
              <a:schemeClr val="lt1">
                <a:lumMod val="95000"/>
              </a:schemeClr>
            </a:gs>
            <a:gs pos="0">
              <a:schemeClr val="lt1">
                <a:alpha val="0"/>
              </a:schemeClr>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150"/>
        </a:p>
      </c:txPr>
    </c:legend>
    <c:plotVisOnly val="1"/>
    <c:dispBlanksAs val="gap"/>
    <c:showDLblsOverMax val="0"/>
    <c:extLst/>
  </c:chart>
  <c:spPr>
    <a:solidFill>
      <a:schemeClr val="lt1"/>
    </a:solidFill>
    <a:ln>
      <a:noFill/>
    </a:ln>
    <a:effectLst/>
  </c:spPr>
  <c:txPr>
    <a:bodyPr/>
    <a:lstStyle/>
    <a:p>
      <a:pPr>
        <a:defRPr/>
      </a:pPr>
      <a:endParaRPr lang="en-150"/>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5/14/2023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380227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11</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61690" y="919386"/>
            <a:ext cx="6240952" cy="1898551"/>
          </a:xfrm>
        </p:spPr>
        <p:txBody>
          <a:bodyPr/>
          <a:lstStyle/>
          <a:p>
            <a:r>
              <a:rPr lang="en-US" sz="4000" dirty="0"/>
              <a:t>Sudoku solver</a:t>
            </a:r>
            <a:br>
              <a:rPr lang="en-US" sz="4000" dirty="0"/>
            </a:br>
            <a:r>
              <a:rPr lang="en-US" sz="4000" dirty="0"/>
              <a:t>using</a:t>
            </a:r>
            <a:br>
              <a:rPr lang="en-US" sz="4000" dirty="0"/>
            </a:br>
            <a:r>
              <a:rPr lang="en-US" sz="4000" dirty="0"/>
              <a:t>genetic algorithm</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1690" y="3415753"/>
            <a:ext cx="5481967" cy="816022"/>
          </a:xfrm>
        </p:spPr>
        <p:txBody>
          <a:bodyPr>
            <a:noAutofit/>
          </a:bodyPr>
          <a:lstStyle/>
          <a:p>
            <a:r>
              <a:rPr lang="en-US" dirty="0"/>
              <a:t>Andrei </a:t>
            </a:r>
            <a:r>
              <a:rPr lang="en-US" dirty="0" err="1"/>
              <a:t>Cojocariu</a:t>
            </a:r>
            <a:endParaRPr lang="en-US" dirty="0"/>
          </a:p>
          <a:p>
            <a:r>
              <a:rPr lang="en-US" dirty="0"/>
              <a:t>Sorin-Adrian </a:t>
            </a:r>
            <a:r>
              <a:rPr lang="en-US" dirty="0" err="1"/>
              <a:t>Vladescu</a:t>
            </a:r>
            <a:endParaRPr lang="en-US" dirty="0"/>
          </a:p>
          <a:p>
            <a:r>
              <a:rPr lang="en-US" dirty="0"/>
              <a:t>​</a:t>
            </a:r>
          </a:p>
        </p:txBody>
      </p:sp>
      <p:sp>
        <p:nvSpPr>
          <p:cNvPr id="2" name="Text Placeholder 12">
            <a:extLst>
              <a:ext uri="{FF2B5EF4-FFF2-40B4-BE49-F238E27FC236}">
                <a16:creationId xmlns:a16="http://schemas.microsoft.com/office/drawing/2014/main" id="{74AAF4C1-F31D-7F09-52F4-B88E3EC3FE4A}"/>
              </a:ext>
            </a:extLst>
          </p:cNvPr>
          <p:cNvSpPr txBox="1">
            <a:spLocks/>
          </p:cNvSpPr>
          <p:nvPr/>
        </p:nvSpPr>
        <p:spPr>
          <a:xfrm>
            <a:off x="461689" y="4072701"/>
            <a:ext cx="5481967" cy="106819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s-ES" dirty="0"/>
            </a:br>
            <a:r>
              <a:rPr lang="es-ES" b="1" i="0" dirty="0">
                <a:solidFill>
                  <a:srgbClr val="0099CC"/>
                </a:solidFill>
                <a:effectLst/>
                <a:latin typeface="OpenSans"/>
              </a:rPr>
              <a:t>E.T.S. de Ingeniería Informática,</a:t>
            </a:r>
          </a:p>
          <a:p>
            <a:r>
              <a:rPr lang="es-ES" b="1" dirty="0">
                <a:solidFill>
                  <a:srgbClr val="0099CC"/>
                </a:solidFill>
                <a:latin typeface="OpenSans"/>
              </a:rPr>
              <a:t>Universidad de Málaga</a:t>
            </a:r>
            <a:endParaRPr lang="es-ES" b="1" i="0" dirty="0">
              <a:solidFill>
                <a:srgbClr val="0099CC"/>
              </a:solidFill>
              <a:effectLst/>
              <a:latin typeface="OpenSans"/>
            </a:endParaRPr>
          </a:p>
          <a:p>
            <a:r>
              <a:rPr lang="en-US" dirty="0"/>
              <a:t>​</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23" name="Picture 22">
            <a:extLst>
              <a:ext uri="{FF2B5EF4-FFF2-40B4-BE49-F238E27FC236}">
                <a16:creationId xmlns:a16="http://schemas.microsoft.com/office/drawing/2014/main" id="{F505DC79-75DC-C5FE-865E-330013A0B752}"/>
              </a:ext>
            </a:extLst>
          </p:cNvPr>
          <p:cNvPicPr>
            <a:picLocks noChangeAspect="1"/>
          </p:cNvPicPr>
          <p:nvPr/>
        </p:nvPicPr>
        <p:blipFill>
          <a:blip r:embed="rId2"/>
          <a:stretch>
            <a:fillRect/>
          </a:stretch>
        </p:blipFill>
        <p:spPr>
          <a:xfrm>
            <a:off x="309645" y="1075869"/>
            <a:ext cx="5726888" cy="3645210"/>
          </a:xfrm>
          <a:prstGeom prst="rect">
            <a:avLst/>
          </a:prstGeom>
        </p:spPr>
      </p:pic>
      <p:pic>
        <p:nvPicPr>
          <p:cNvPr id="27" name="Picture 26">
            <a:extLst>
              <a:ext uri="{FF2B5EF4-FFF2-40B4-BE49-F238E27FC236}">
                <a16:creationId xmlns:a16="http://schemas.microsoft.com/office/drawing/2014/main" id="{C8D80843-4F77-0046-3341-A5BDDE732D2B}"/>
              </a:ext>
            </a:extLst>
          </p:cNvPr>
          <p:cNvPicPr>
            <a:picLocks noChangeAspect="1"/>
          </p:cNvPicPr>
          <p:nvPr/>
        </p:nvPicPr>
        <p:blipFill>
          <a:blip r:embed="rId3"/>
          <a:stretch>
            <a:fillRect/>
          </a:stretch>
        </p:blipFill>
        <p:spPr>
          <a:xfrm>
            <a:off x="6344739" y="1075869"/>
            <a:ext cx="5090868" cy="3999967"/>
          </a:xfrm>
          <a:prstGeom prst="rect">
            <a:avLst/>
          </a:prstGeom>
        </p:spPr>
      </p:pic>
      <p:sp>
        <p:nvSpPr>
          <p:cNvPr id="2" name="Title 45">
            <a:extLst>
              <a:ext uri="{FF2B5EF4-FFF2-40B4-BE49-F238E27FC236}">
                <a16:creationId xmlns:a16="http://schemas.microsoft.com/office/drawing/2014/main" id="{519FEC5A-D089-6A84-0394-C0C278C67272}"/>
              </a:ext>
            </a:extLst>
          </p:cNvPr>
          <p:cNvSpPr>
            <a:spLocks noGrp="1"/>
          </p:cNvSpPr>
          <p:nvPr>
            <p:ph type="title"/>
          </p:nvPr>
        </p:nvSpPr>
        <p:spPr>
          <a:xfrm>
            <a:off x="309645" y="345223"/>
            <a:ext cx="10354556" cy="667498"/>
          </a:xfrm>
        </p:spPr>
        <p:txBody>
          <a:bodyPr/>
          <a:lstStyle/>
          <a:p>
            <a:pPr algn="l"/>
            <a:r>
              <a:rPr lang="en-US" dirty="0"/>
              <a:t>Reproduction of chromosomes</a:t>
            </a:r>
          </a:p>
        </p:txBody>
      </p:sp>
      <p:sp>
        <p:nvSpPr>
          <p:cNvPr id="5" name="Text Placeholder 27">
            <a:extLst>
              <a:ext uri="{FF2B5EF4-FFF2-40B4-BE49-F238E27FC236}">
                <a16:creationId xmlns:a16="http://schemas.microsoft.com/office/drawing/2014/main" id="{375B0D92-A029-FB6B-F313-12297DA78079}"/>
              </a:ext>
            </a:extLst>
          </p:cNvPr>
          <p:cNvSpPr txBox="1">
            <a:spLocks/>
          </p:cNvSpPr>
          <p:nvPr/>
        </p:nvSpPr>
        <p:spPr>
          <a:xfrm>
            <a:off x="309645" y="5117976"/>
            <a:ext cx="9888330" cy="17400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Steps in the code:</a:t>
            </a:r>
          </a:p>
          <a:p>
            <a:r>
              <a:rPr lang="en-US" dirty="0"/>
              <a:t>Initial population -&gt; Tournament Selection -&gt; Crossover -&gt; Child -&gt; Mutation -&gt; New Population  </a:t>
            </a:r>
          </a:p>
          <a:p>
            <a:endParaRPr lang="en-US" dirty="0"/>
          </a:p>
          <a:p>
            <a:endParaRPr lang="en-US" dirty="0"/>
          </a:p>
        </p:txBody>
      </p:sp>
      <p:sp>
        <p:nvSpPr>
          <p:cNvPr id="6" name="Text Placeholder 27">
            <a:extLst>
              <a:ext uri="{FF2B5EF4-FFF2-40B4-BE49-F238E27FC236}">
                <a16:creationId xmlns:a16="http://schemas.microsoft.com/office/drawing/2014/main" id="{DF856D55-B438-42C3-6DB6-5A09920DD7BF}"/>
              </a:ext>
            </a:extLst>
          </p:cNvPr>
          <p:cNvSpPr txBox="1">
            <a:spLocks/>
          </p:cNvSpPr>
          <p:nvPr/>
        </p:nvSpPr>
        <p:spPr>
          <a:xfrm>
            <a:off x="5321865" y="4343006"/>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Fig.8</a:t>
            </a:r>
          </a:p>
        </p:txBody>
      </p:sp>
      <p:sp>
        <p:nvSpPr>
          <p:cNvPr id="7" name="Text Placeholder 27">
            <a:extLst>
              <a:ext uri="{FF2B5EF4-FFF2-40B4-BE49-F238E27FC236}">
                <a16:creationId xmlns:a16="http://schemas.microsoft.com/office/drawing/2014/main" id="{AE58CF6E-83E3-1656-47DA-25D4DC9DE9BC}"/>
              </a:ext>
            </a:extLst>
          </p:cNvPr>
          <p:cNvSpPr txBox="1">
            <a:spLocks/>
          </p:cNvSpPr>
          <p:nvPr/>
        </p:nvSpPr>
        <p:spPr>
          <a:xfrm>
            <a:off x="10750887" y="4655623"/>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Fig.9</a:t>
            </a:r>
          </a:p>
        </p:txBody>
      </p:sp>
    </p:spTree>
    <p:extLst>
      <p:ext uri="{BB962C8B-B14F-4D97-AF65-F5344CB8AC3E}">
        <p14:creationId xmlns:p14="http://schemas.microsoft.com/office/powerpoint/2010/main" val="142361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11</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28" name="Picture 27">
            <a:extLst>
              <a:ext uri="{FF2B5EF4-FFF2-40B4-BE49-F238E27FC236}">
                <a16:creationId xmlns:a16="http://schemas.microsoft.com/office/drawing/2014/main" id="{9382033A-B55C-D1E8-6493-045A885096D6}"/>
              </a:ext>
            </a:extLst>
          </p:cNvPr>
          <p:cNvPicPr>
            <a:picLocks noChangeAspect="1"/>
          </p:cNvPicPr>
          <p:nvPr/>
        </p:nvPicPr>
        <p:blipFill>
          <a:blip r:embed="rId3"/>
          <a:stretch>
            <a:fillRect/>
          </a:stretch>
        </p:blipFill>
        <p:spPr>
          <a:xfrm>
            <a:off x="127070" y="1154799"/>
            <a:ext cx="5791202" cy="4102683"/>
          </a:xfrm>
          <a:prstGeom prst="rect">
            <a:avLst/>
          </a:prstGeom>
        </p:spPr>
      </p:pic>
      <p:pic>
        <p:nvPicPr>
          <p:cNvPr id="29" name="Picture 28">
            <a:extLst>
              <a:ext uri="{FF2B5EF4-FFF2-40B4-BE49-F238E27FC236}">
                <a16:creationId xmlns:a16="http://schemas.microsoft.com/office/drawing/2014/main" id="{201E19D2-0599-A4D4-31E0-CC1CB7D17514}"/>
              </a:ext>
            </a:extLst>
          </p:cNvPr>
          <p:cNvPicPr>
            <a:picLocks noChangeAspect="1"/>
          </p:cNvPicPr>
          <p:nvPr/>
        </p:nvPicPr>
        <p:blipFill>
          <a:blip r:embed="rId4"/>
          <a:stretch>
            <a:fillRect/>
          </a:stretch>
        </p:blipFill>
        <p:spPr>
          <a:xfrm>
            <a:off x="6096000" y="1154799"/>
            <a:ext cx="5597261" cy="4345580"/>
          </a:xfrm>
          <a:prstGeom prst="rect">
            <a:avLst/>
          </a:prstGeom>
        </p:spPr>
      </p:pic>
      <p:sp>
        <p:nvSpPr>
          <p:cNvPr id="2" name="Text Placeholder 27">
            <a:extLst>
              <a:ext uri="{FF2B5EF4-FFF2-40B4-BE49-F238E27FC236}">
                <a16:creationId xmlns:a16="http://schemas.microsoft.com/office/drawing/2014/main" id="{23883E21-9EA5-EEF2-154D-7E3724CEFD58}"/>
              </a:ext>
            </a:extLst>
          </p:cNvPr>
          <p:cNvSpPr txBox="1">
            <a:spLocks/>
          </p:cNvSpPr>
          <p:nvPr/>
        </p:nvSpPr>
        <p:spPr>
          <a:xfrm>
            <a:off x="5128669" y="4837269"/>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Fig.10</a:t>
            </a:r>
          </a:p>
        </p:txBody>
      </p:sp>
      <p:sp>
        <p:nvSpPr>
          <p:cNvPr id="3" name="Text Placeholder 27">
            <a:extLst>
              <a:ext uri="{FF2B5EF4-FFF2-40B4-BE49-F238E27FC236}">
                <a16:creationId xmlns:a16="http://schemas.microsoft.com/office/drawing/2014/main" id="{09444630-39E5-D953-2B1D-26BE7A8D3B3D}"/>
              </a:ext>
            </a:extLst>
          </p:cNvPr>
          <p:cNvSpPr txBox="1">
            <a:spLocks/>
          </p:cNvSpPr>
          <p:nvPr/>
        </p:nvSpPr>
        <p:spPr>
          <a:xfrm>
            <a:off x="10958370" y="5047375"/>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Fig.11</a:t>
            </a:r>
          </a:p>
        </p:txBody>
      </p:sp>
    </p:spTree>
    <p:extLst>
      <p:ext uri="{BB962C8B-B14F-4D97-AF65-F5344CB8AC3E}">
        <p14:creationId xmlns:p14="http://schemas.microsoft.com/office/powerpoint/2010/main" val="1602888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2385133" y="1590738"/>
            <a:ext cx="7421732" cy="687833"/>
          </a:xfrm>
        </p:spPr>
        <p:txBody>
          <a:bodyPr/>
          <a:lstStyle/>
          <a:p>
            <a:r>
              <a:rPr lang="en-US" dirty="0"/>
              <a:t>Mean Fitness vs best individual fitness </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18, 2023</a:t>
            </a:r>
          </a:p>
        </p:txBody>
      </p:sp>
      <p:graphicFrame>
        <p:nvGraphicFramePr>
          <p:cNvPr id="3" name="Chart 2">
            <a:extLst>
              <a:ext uri="{FF2B5EF4-FFF2-40B4-BE49-F238E27FC236}">
                <a16:creationId xmlns:a16="http://schemas.microsoft.com/office/drawing/2014/main" id="{CDF23D26-7C17-67E5-6AB2-C1D83E1D8917}"/>
              </a:ext>
            </a:extLst>
          </p:cNvPr>
          <p:cNvGraphicFramePr>
            <a:graphicFrameLocks/>
          </p:cNvGraphicFramePr>
          <p:nvPr>
            <p:extLst>
              <p:ext uri="{D42A27DB-BD31-4B8C-83A1-F6EECF244321}">
                <p14:modId xmlns:p14="http://schemas.microsoft.com/office/powerpoint/2010/main" val="3496989870"/>
              </p:ext>
            </p:extLst>
          </p:nvPr>
        </p:nvGraphicFramePr>
        <p:xfrm>
          <a:off x="2457605" y="2670167"/>
          <a:ext cx="7276789" cy="34175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1890550" y="1708451"/>
            <a:ext cx="8410899" cy="743753"/>
          </a:xfrm>
        </p:spPr>
        <p:txBody>
          <a:bodyPr/>
          <a:lstStyle/>
          <a:p>
            <a:r>
              <a:rPr lang="en-US" dirty="0"/>
              <a:t>Performance of the genetic algorithm</a:t>
            </a:r>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18, 2023</a:t>
            </a:r>
          </a:p>
        </p:txBody>
      </p:sp>
      <p:graphicFrame>
        <p:nvGraphicFramePr>
          <p:cNvPr id="6" name="Table 6">
            <a:extLst>
              <a:ext uri="{FF2B5EF4-FFF2-40B4-BE49-F238E27FC236}">
                <a16:creationId xmlns:a16="http://schemas.microsoft.com/office/drawing/2014/main" id="{43FBA13B-FD2B-62BB-BDC1-5C96192A2900}"/>
              </a:ext>
            </a:extLst>
          </p:cNvPr>
          <p:cNvGraphicFramePr>
            <a:graphicFrameLocks noGrp="1"/>
          </p:cNvGraphicFramePr>
          <p:nvPr>
            <p:extLst>
              <p:ext uri="{D42A27DB-BD31-4B8C-83A1-F6EECF244321}">
                <p14:modId xmlns:p14="http://schemas.microsoft.com/office/powerpoint/2010/main" val="240318359"/>
              </p:ext>
            </p:extLst>
          </p:nvPr>
        </p:nvGraphicFramePr>
        <p:xfrm>
          <a:off x="2031999" y="2676973"/>
          <a:ext cx="8127999" cy="3708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37171547"/>
                    </a:ext>
                  </a:extLst>
                </a:gridCol>
                <a:gridCol w="2709333">
                  <a:extLst>
                    <a:ext uri="{9D8B030D-6E8A-4147-A177-3AD203B41FA5}">
                      <a16:colId xmlns:a16="http://schemas.microsoft.com/office/drawing/2014/main" val="1525724260"/>
                    </a:ext>
                  </a:extLst>
                </a:gridCol>
                <a:gridCol w="2709333">
                  <a:extLst>
                    <a:ext uri="{9D8B030D-6E8A-4147-A177-3AD203B41FA5}">
                      <a16:colId xmlns:a16="http://schemas.microsoft.com/office/drawing/2014/main" val="345440478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Number of holes/row</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Population</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Number of iterations</a:t>
                      </a:r>
                      <a:endParaRPr lang="en-150" dirty="0"/>
                    </a:p>
                  </a:txBody>
                  <a:tcPr/>
                </a:tc>
                <a:extLst>
                  <a:ext uri="{0D108BD9-81ED-4DB2-BD59-A6C34878D82A}">
                    <a16:rowId xmlns:a16="http://schemas.microsoft.com/office/drawing/2014/main" val="575054222"/>
                  </a:ext>
                </a:extLst>
              </a:tr>
              <a:tr h="370840">
                <a:tc>
                  <a:txBody>
                    <a:bodyPr/>
                    <a:lstStyle/>
                    <a:p>
                      <a:pPr algn="ctr"/>
                      <a:r>
                        <a:rPr lang="en-US" dirty="0"/>
                        <a:t>2</a:t>
                      </a:r>
                      <a:endParaRPr lang="en-150" dirty="0"/>
                    </a:p>
                  </a:txBody>
                  <a:tcPr/>
                </a:tc>
                <a:tc>
                  <a:txBody>
                    <a:bodyPr/>
                    <a:lstStyle/>
                    <a:p>
                      <a:pPr algn="ctr"/>
                      <a:r>
                        <a:rPr lang="en-US" dirty="0"/>
                        <a:t>10 000</a:t>
                      </a:r>
                      <a:endParaRPr lang="en-150" dirty="0"/>
                    </a:p>
                  </a:txBody>
                  <a:tcPr/>
                </a:tc>
                <a:tc>
                  <a:txBody>
                    <a:bodyPr/>
                    <a:lstStyle/>
                    <a:p>
                      <a:pPr algn="ctr"/>
                      <a:r>
                        <a:rPr lang="en-US" dirty="0"/>
                        <a:t>1</a:t>
                      </a:r>
                      <a:endParaRPr lang="en-150" dirty="0"/>
                    </a:p>
                  </a:txBody>
                  <a:tcPr/>
                </a:tc>
                <a:extLst>
                  <a:ext uri="{0D108BD9-81ED-4DB2-BD59-A6C34878D82A}">
                    <a16:rowId xmlns:a16="http://schemas.microsoft.com/office/drawing/2014/main" val="3655310475"/>
                  </a:ext>
                </a:extLst>
              </a:tr>
              <a:tr h="370840">
                <a:tc>
                  <a:txBody>
                    <a:bodyPr/>
                    <a:lstStyle/>
                    <a:p>
                      <a:pPr algn="ctr"/>
                      <a:r>
                        <a:rPr lang="en-US" dirty="0"/>
                        <a:t>2</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100 000</a:t>
                      </a:r>
                      <a:endParaRPr lang="en-150" dirty="0"/>
                    </a:p>
                  </a:txBody>
                  <a:tcPr/>
                </a:tc>
                <a:tc>
                  <a:txBody>
                    <a:bodyPr/>
                    <a:lstStyle/>
                    <a:p>
                      <a:pPr algn="ctr"/>
                      <a:r>
                        <a:rPr lang="en-US" dirty="0"/>
                        <a:t>1</a:t>
                      </a:r>
                      <a:endParaRPr lang="en-150" dirty="0"/>
                    </a:p>
                  </a:txBody>
                  <a:tcPr/>
                </a:tc>
                <a:extLst>
                  <a:ext uri="{0D108BD9-81ED-4DB2-BD59-A6C34878D82A}">
                    <a16:rowId xmlns:a16="http://schemas.microsoft.com/office/drawing/2014/main" val="4267080562"/>
                  </a:ext>
                </a:extLst>
              </a:tr>
              <a:tr h="370840">
                <a:tc>
                  <a:txBody>
                    <a:bodyPr/>
                    <a:lstStyle/>
                    <a:p>
                      <a:pPr algn="ctr"/>
                      <a:r>
                        <a:rPr lang="en-US" dirty="0"/>
                        <a:t>2</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1 000 000</a:t>
                      </a:r>
                      <a:endParaRPr lang="en-150" dirty="0"/>
                    </a:p>
                  </a:txBody>
                  <a:tcPr/>
                </a:tc>
                <a:tc>
                  <a:txBody>
                    <a:bodyPr/>
                    <a:lstStyle/>
                    <a:p>
                      <a:pPr algn="ctr"/>
                      <a:r>
                        <a:rPr lang="en-US" dirty="0"/>
                        <a:t>1</a:t>
                      </a:r>
                      <a:endParaRPr lang="en-150" dirty="0"/>
                    </a:p>
                  </a:txBody>
                  <a:tcPr/>
                </a:tc>
                <a:extLst>
                  <a:ext uri="{0D108BD9-81ED-4DB2-BD59-A6C34878D82A}">
                    <a16:rowId xmlns:a16="http://schemas.microsoft.com/office/drawing/2014/main" val="4066369314"/>
                  </a:ext>
                </a:extLst>
              </a:tr>
              <a:tr h="370840">
                <a:tc>
                  <a:txBody>
                    <a:bodyPr/>
                    <a:lstStyle/>
                    <a:p>
                      <a:pPr algn="ctr"/>
                      <a:r>
                        <a:rPr lang="en-US" dirty="0"/>
                        <a:t>3</a:t>
                      </a:r>
                      <a:endParaRPr lang="en-150" dirty="0"/>
                    </a:p>
                  </a:txBody>
                  <a:tcPr/>
                </a:tc>
                <a:tc>
                  <a:txBody>
                    <a:bodyPr/>
                    <a:lstStyle/>
                    <a:p>
                      <a:pPr algn="ctr"/>
                      <a:r>
                        <a:rPr lang="en-US" dirty="0"/>
                        <a:t>10 000</a:t>
                      </a:r>
                      <a:endParaRPr lang="en-150" dirty="0"/>
                    </a:p>
                  </a:txBody>
                  <a:tcPr/>
                </a:tc>
                <a:tc>
                  <a:txBody>
                    <a:bodyPr/>
                    <a:lstStyle/>
                    <a:p>
                      <a:pPr algn="ctr"/>
                      <a:r>
                        <a:rPr lang="en-US" dirty="0"/>
                        <a:t>3.9</a:t>
                      </a:r>
                      <a:endParaRPr lang="en-150" dirty="0"/>
                    </a:p>
                  </a:txBody>
                  <a:tcPr/>
                </a:tc>
                <a:extLst>
                  <a:ext uri="{0D108BD9-81ED-4DB2-BD59-A6C34878D82A}">
                    <a16:rowId xmlns:a16="http://schemas.microsoft.com/office/drawing/2014/main" val="3737694836"/>
                  </a:ext>
                </a:extLst>
              </a:tr>
              <a:tr h="370840">
                <a:tc>
                  <a:txBody>
                    <a:bodyPr/>
                    <a:lstStyle/>
                    <a:p>
                      <a:pPr algn="ctr"/>
                      <a:r>
                        <a:rPr lang="en-US" dirty="0"/>
                        <a:t>3</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100 000</a:t>
                      </a:r>
                      <a:endParaRPr lang="en-150" dirty="0"/>
                    </a:p>
                  </a:txBody>
                  <a:tcPr/>
                </a:tc>
                <a:tc>
                  <a:txBody>
                    <a:bodyPr/>
                    <a:lstStyle/>
                    <a:p>
                      <a:pPr algn="ctr"/>
                      <a:r>
                        <a:rPr lang="en-US" dirty="0"/>
                        <a:t>2.8</a:t>
                      </a:r>
                      <a:endParaRPr lang="en-150" dirty="0"/>
                    </a:p>
                  </a:txBody>
                  <a:tcPr/>
                </a:tc>
                <a:extLst>
                  <a:ext uri="{0D108BD9-81ED-4DB2-BD59-A6C34878D82A}">
                    <a16:rowId xmlns:a16="http://schemas.microsoft.com/office/drawing/2014/main" val="3299614266"/>
                  </a:ext>
                </a:extLst>
              </a:tr>
              <a:tr h="370840">
                <a:tc>
                  <a:txBody>
                    <a:bodyPr/>
                    <a:lstStyle/>
                    <a:p>
                      <a:pPr algn="ctr"/>
                      <a:r>
                        <a:rPr lang="en-US" dirty="0"/>
                        <a:t>3</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1 000 000</a:t>
                      </a:r>
                      <a:endParaRPr lang="en-150" dirty="0"/>
                    </a:p>
                  </a:txBody>
                  <a:tcPr/>
                </a:tc>
                <a:tc>
                  <a:txBody>
                    <a:bodyPr/>
                    <a:lstStyle/>
                    <a:p>
                      <a:pPr algn="ctr"/>
                      <a:r>
                        <a:rPr lang="en-US" dirty="0"/>
                        <a:t>2</a:t>
                      </a:r>
                      <a:endParaRPr lang="en-150" dirty="0"/>
                    </a:p>
                  </a:txBody>
                  <a:tcPr/>
                </a:tc>
                <a:extLst>
                  <a:ext uri="{0D108BD9-81ED-4DB2-BD59-A6C34878D82A}">
                    <a16:rowId xmlns:a16="http://schemas.microsoft.com/office/drawing/2014/main" val="1700081104"/>
                  </a:ext>
                </a:extLst>
              </a:tr>
              <a:tr h="370840">
                <a:tc>
                  <a:txBody>
                    <a:bodyPr/>
                    <a:lstStyle/>
                    <a:p>
                      <a:pPr algn="ctr"/>
                      <a:r>
                        <a:rPr lang="en-US" dirty="0"/>
                        <a:t>4</a:t>
                      </a:r>
                      <a:endParaRPr lang="en-150" dirty="0"/>
                    </a:p>
                  </a:txBody>
                  <a:tcPr/>
                </a:tc>
                <a:tc>
                  <a:txBody>
                    <a:bodyPr/>
                    <a:lstStyle/>
                    <a:p>
                      <a:pPr algn="ctr"/>
                      <a:r>
                        <a:rPr lang="en-US" dirty="0"/>
                        <a:t>10 000</a:t>
                      </a:r>
                      <a:endParaRPr lang="en-150" dirty="0"/>
                    </a:p>
                  </a:txBody>
                  <a:tcPr/>
                </a:tc>
                <a:tc>
                  <a:txBody>
                    <a:bodyPr/>
                    <a:lstStyle/>
                    <a:p>
                      <a:pPr algn="ctr"/>
                      <a:r>
                        <a:rPr lang="en-US" dirty="0"/>
                        <a:t>74.9</a:t>
                      </a:r>
                      <a:endParaRPr lang="en-150" dirty="0"/>
                    </a:p>
                  </a:txBody>
                  <a:tcPr/>
                </a:tc>
                <a:extLst>
                  <a:ext uri="{0D108BD9-81ED-4DB2-BD59-A6C34878D82A}">
                    <a16:rowId xmlns:a16="http://schemas.microsoft.com/office/drawing/2014/main" val="3095352533"/>
                  </a:ext>
                </a:extLst>
              </a:tr>
              <a:tr h="370840">
                <a:tc>
                  <a:txBody>
                    <a:bodyPr/>
                    <a:lstStyle/>
                    <a:p>
                      <a:pPr algn="ctr"/>
                      <a:r>
                        <a:rPr lang="en-US" dirty="0"/>
                        <a:t>4</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100 000</a:t>
                      </a:r>
                      <a:endParaRPr lang="en-150" dirty="0"/>
                    </a:p>
                  </a:txBody>
                  <a:tcPr/>
                </a:tc>
                <a:tc>
                  <a:txBody>
                    <a:bodyPr/>
                    <a:lstStyle/>
                    <a:p>
                      <a:pPr algn="ctr"/>
                      <a:r>
                        <a:rPr lang="en-US" dirty="0"/>
                        <a:t>32.4</a:t>
                      </a:r>
                      <a:endParaRPr lang="en-150" dirty="0"/>
                    </a:p>
                  </a:txBody>
                  <a:tcPr/>
                </a:tc>
                <a:extLst>
                  <a:ext uri="{0D108BD9-81ED-4DB2-BD59-A6C34878D82A}">
                    <a16:rowId xmlns:a16="http://schemas.microsoft.com/office/drawing/2014/main" val="2551933129"/>
                  </a:ext>
                </a:extLst>
              </a:tr>
              <a:tr h="370840">
                <a:tc>
                  <a:txBody>
                    <a:bodyPr/>
                    <a:lstStyle/>
                    <a:p>
                      <a:pPr algn="ctr"/>
                      <a:r>
                        <a:rPr lang="en-US" dirty="0"/>
                        <a:t>4</a:t>
                      </a:r>
                      <a:endParaRPr lang="en-1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1 000 000</a:t>
                      </a:r>
                      <a:endParaRPr lang="en-150" dirty="0"/>
                    </a:p>
                  </a:txBody>
                  <a:tcPr/>
                </a:tc>
                <a:tc>
                  <a:txBody>
                    <a:bodyPr/>
                    <a:lstStyle/>
                    <a:p>
                      <a:pPr algn="ctr"/>
                      <a:r>
                        <a:rPr lang="en-US" dirty="0"/>
                        <a:t>6.9</a:t>
                      </a:r>
                      <a:endParaRPr lang="en-150" dirty="0"/>
                    </a:p>
                  </a:txBody>
                  <a:tcPr/>
                </a:tc>
                <a:extLst>
                  <a:ext uri="{0D108BD9-81ED-4DB2-BD59-A6C34878D82A}">
                    <a16:rowId xmlns:a16="http://schemas.microsoft.com/office/drawing/2014/main" val="3675813865"/>
                  </a:ext>
                </a:extLst>
              </a:tr>
            </a:tbl>
          </a:graphicData>
        </a:graphic>
      </p:graphicFrame>
    </p:spTree>
    <p:extLst>
      <p:ext uri="{BB962C8B-B14F-4D97-AF65-F5344CB8AC3E}">
        <p14:creationId xmlns:p14="http://schemas.microsoft.com/office/powerpoint/2010/main" val="408633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4E1470-4BCD-1E5F-81D6-0F748699AB76}"/>
              </a:ext>
            </a:extLst>
          </p:cNvPr>
          <p:cNvSpPr>
            <a:spLocks noGrp="1"/>
          </p:cNvSpPr>
          <p:nvPr>
            <p:ph type="ftr" sz="quarter" idx="3"/>
          </p:nvPr>
        </p:nvSpPr>
        <p:spPr/>
        <p:txBody>
          <a:bodyPr/>
          <a:lstStyle/>
          <a:p>
            <a:r>
              <a:rPr lang="en-US" dirty="0"/>
              <a:t>Genetic algorithm</a:t>
            </a:r>
          </a:p>
        </p:txBody>
      </p:sp>
      <p:sp>
        <p:nvSpPr>
          <p:cNvPr id="5" name="Slide Number Placeholder 4">
            <a:extLst>
              <a:ext uri="{FF2B5EF4-FFF2-40B4-BE49-F238E27FC236}">
                <a16:creationId xmlns:a16="http://schemas.microsoft.com/office/drawing/2014/main" id="{854AEDFB-B8DD-6E20-D981-7CADC31B4786}"/>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6" name="Date Placeholder 5">
            <a:extLst>
              <a:ext uri="{FF2B5EF4-FFF2-40B4-BE49-F238E27FC236}">
                <a16:creationId xmlns:a16="http://schemas.microsoft.com/office/drawing/2014/main" id="{134C980E-2DBA-F94F-6A73-2479CB19C0CF}"/>
              </a:ext>
            </a:extLst>
          </p:cNvPr>
          <p:cNvSpPr>
            <a:spLocks noGrp="1"/>
          </p:cNvSpPr>
          <p:nvPr>
            <p:ph type="dt" sz="half" idx="2"/>
          </p:nvPr>
        </p:nvSpPr>
        <p:spPr/>
        <p:txBody>
          <a:bodyPr/>
          <a:lstStyle/>
          <a:p>
            <a:r>
              <a:rPr lang="en-US" dirty="0"/>
              <a:t>May 18, 2023</a:t>
            </a:r>
          </a:p>
        </p:txBody>
      </p:sp>
      <p:sp>
        <p:nvSpPr>
          <p:cNvPr id="9" name="Text Placeholder 27">
            <a:extLst>
              <a:ext uri="{FF2B5EF4-FFF2-40B4-BE49-F238E27FC236}">
                <a16:creationId xmlns:a16="http://schemas.microsoft.com/office/drawing/2014/main" id="{16472E69-D2F0-E743-206B-A396E85BFF83}"/>
              </a:ext>
            </a:extLst>
          </p:cNvPr>
          <p:cNvSpPr txBox="1">
            <a:spLocks/>
          </p:cNvSpPr>
          <p:nvPr/>
        </p:nvSpPr>
        <p:spPr>
          <a:xfrm>
            <a:off x="468268" y="2420952"/>
            <a:ext cx="9888330" cy="17400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the number of empty cells grows on each row, the number of iterations will grow </a:t>
            </a:r>
          </a:p>
          <a:p>
            <a:r>
              <a:rPr lang="en-US" dirty="0"/>
              <a:t>Exponentially (^9 for each new cell added/row) as well as the time spent to perform the </a:t>
            </a:r>
          </a:p>
          <a:p>
            <a:r>
              <a:rPr lang="en-US" dirty="0"/>
              <a:t>calculus.</a:t>
            </a:r>
          </a:p>
        </p:txBody>
      </p:sp>
      <p:sp>
        <p:nvSpPr>
          <p:cNvPr id="10" name="Title 34">
            <a:extLst>
              <a:ext uri="{FF2B5EF4-FFF2-40B4-BE49-F238E27FC236}">
                <a16:creationId xmlns:a16="http://schemas.microsoft.com/office/drawing/2014/main" id="{5A9A17DB-BA8F-4EC0-D1FC-2425881AF13B}"/>
              </a:ext>
            </a:extLst>
          </p:cNvPr>
          <p:cNvSpPr>
            <a:spLocks noGrp="1"/>
          </p:cNvSpPr>
          <p:nvPr>
            <p:ph type="title"/>
          </p:nvPr>
        </p:nvSpPr>
        <p:spPr>
          <a:xfrm>
            <a:off x="421613" y="1391210"/>
            <a:ext cx="8410899" cy="743753"/>
          </a:xfrm>
        </p:spPr>
        <p:txBody>
          <a:bodyPr/>
          <a:lstStyle/>
          <a:p>
            <a:pPr algn="l"/>
            <a:r>
              <a:rPr lang="en-US" dirty="0">
                <a:solidFill>
                  <a:schemeClr val="bg1"/>
                </a:solidFill>
              </a:rPr>
              <a:t>Performance of the genetic algorithm</a:t>
            </a:r>
          </a:p>
        </p:txBody>
      </p:sp>
    </p:spTree>
    <p:extLst>
      <p:ext uri="{BB962C8B-B14F-4D97-AF65-F5344CB8AC3E}">
        <p14:creationId xmlns:p14="http://schemas.microsoft.com/office/powerpoint/2010/main" val="2695715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The genetic algorithm implemented in the sudoku solver is able to detect viable solutions for every difficulty stage, but the population number affects the number of iterations it takes to find them.​</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15</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18, 2023</a:t>
            </a:r>
          </a:p>
        </p:txBody>
      </p:sp>
    </p:spTree>
    <p:extLst>
      <p:ext uri="{BB962C8B-B14F-4D97-AF65-F5344CB8AC3E}">
        <p14:creationId xmlns:p14="http://schemas.microsoft.com/office/powerpoint/2010/main" val="294603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636233" y="476459"/>
            <a:ext cx="4989629" cy="2387771"/>
          </a:xfrm>
        </p:spPr>
        <p:txBody>
          <a:bodyPr/>
          <a:lstStyle/>
          <a:p>
            <a:r>
              <a:rPr lang="en-US" dirty="0"/>
              <a:t>Thank you!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18, 2023</a:t>
            </a:r>
          </a:p>
        </p:txBody>
      </p:sp>
      <p:sp>
        <p:nvSpPr>
          <p:cNvPr id="4" name="Text Placeholder 12">
            <a:extLst>
              <a:ext uri="{FF2B5EF4-FFF2-40B4-BE49-F238E27FC236}">
                <a16:creationId xmlns:a16="http://schemas.microsoft.com/office/drawing/2014/main" id="{710031F5-A9B1-786E-41F4-B01E2991E062}"/>
              </a:ext>
            </a:extLst>
          </p:cNvPr>
          <p:cNvSpPr txBox="1">
            <a:spLocks/>
          </p:cNvSpPr>
          <p:nvPr/>
        </p:nvSpPr>
        <p:spPr>
          <a:xfrm>
            <a:off x="1026850" y="3336822"/>
            <a:ext cx="5481967" cy="816022"/>
          </a:xfrm>
          <a:prstGeom prst="rect">
            <a:avLst/>
          </a:prstGeom>
        </p:spPr>
        <p:txBody>
          <a:bodyPr>
            <a:noAutofit/>
          </a:bodyPr>
          <a:lstStyle>
            <a:lvl1pPr marL="0" indent="0" algn="ctr" defTabSz="914400" rtl="0" eaLnBrk="1" latinLnBrk="0" hangingPunct="1">
              <a:lnSpc>
                <a:spcPct val="150000"/>
              </a:lnSpc>
              <a:spcBef>
                <a:spcPts val="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err="1"/>
              <a:t>Cojocariu</a:t>
            </a:r>
            <a:r>
              <a:rPr lang="en-US" dirty="0"/>
              <a:t> Andrei</a:t>
            </a:r>
          </a:p>
          <a:p>
            <a:pPr algn="l"/>
            <a:r>
              <a:rPr lang="en-US" dirty="0"/>
              <a:t>Sorin-Adrian </a:t>
            </a:r>
            <a:r>
              <a:rPr lang="en-US" dirty="0" err="1"/>
              <a:t>Vladescu</a:t>
            </a:r>
            <a:endParaRPr lang="en-US" dirty="0"/>
          </a:p>
          <a:p>
            <a:pPr algn="l"/>
            <a:r>
              <a:rPr lang="en-US" dirty="0"/>
              <a:t>​</a:t>
            </a:r>
          </a:p>
        </p:txBody>
      </p:sp>
      <p:sp>
        <p:nvSpPr>
          <p:cNvPr id="5" name="Text Placeholder 12">
            <a:extLst>
              <a:ext uri="{FF2B5EF4-FFF2-40B4-BE49-F238E27FC236}">
                <a16:creationId xmlns:a16="http://schemas.microsoft.com/office/drawing/2014/main" id="{AB7586A6-A306-B42F-368A-09260664DCF9}"/>
              </a:ext>
            </a:extLst>
          </p:cNvPr>
          <p:cNvSpPr txBox="1">
            <a:spLocks/>
          </p:cNvSpPr>
          <p:nvPr/>
        </p:nvSpPr>
        <p:spPr>
          <a:xfrm>
            <a:off x="1026849" y="3993770"/>
            <a:ext cx="5481967" cy="106819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s-ES" dirty="0"/>
            </a:br>
            <a:r>
              <a:rPr lang="es-ES" b="1" i="0" dirty="0">
                <a:solidFill>
                  <a:srgbClr val="0099CC"/>
                </a:solidFill>
                <a:effectLst/>
                <a:latin typeface="OpenSans"/>
              </a:rPr>
              <a:t>E.T.S. de Ingeniería Informática,</a:t>
            </a:r>
          </a:p>
          <a:p>
            <a:r>
              <a:rPr lang="es-ES" b="1" dirty="0">
                <a:solidFill>
                  <a:srgbClr val="0099CC"/>
                </a:solidFill>
                <a:latin typeface="OpenSans"/>
              </a:rPr>
              <a:t>Universidad de Málaga</a:t>
            </a:r>
            <a:endParaRPr lang="es-ES" b="1" i="0" dirty="0">
              <a:solidFill>
                <a:srgbClr val="0099CC"/>
              </a:solidFill>
              <a:effectLst/>
              <a:latin typeface="OpenSans"/>
            </a:endParaRPr>
          </a:p>
          <a:p>
            <a:r>
              <a:rPr lang="en-US" dirty="0"/>
              <a:t>​</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1908699"/>
            <a:ext cx="5074378" cy="840149"/>
          </a:xfrm>
        </p:spPr>
        <p:txBody>
          <a:bodyPr/>
          <a:lstStyle/>
          <a:p>
            <a:r>
              <a:rPr lang="en-US" dirty="0"/>
              <a:t>Project requirements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Solve Sudoku puzzles using the genetic algorithm. Sudoku is a puzzle of 81 squares where each row and each column of the puzzle contains the digits 1 to 9, as does every smaller 3 x 3 grid. Therefore, the task is to find suitable numbers for the blank squares that satisfy the constraints.</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18, 2023</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453446" y="1300723"/>
            <a:ext cx="4719884" cy="580030"/>
          </a:xfrm>
        </p:spPr>
        <p:txBody>
          <a:bodyPr/>
          <a:lstStyle/>
          <a:p>
            <a:r>
              <a:rPr lang="en-US" dirty="0"/>
              <a:t>Development stages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flipV="1">
            <a:off x="3402014" y="2754295"/>
            <a:ext cx="4771316" cy="77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5314833" y="2289196"/>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8188222" y="2289196"/>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2471228" y="2296936"/>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2649319" y="2454537"/>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1618384" y="3355335"/>
            <a:ext cx="2640803" cy="365125"/>
          </a:xfrm>
        </p:spPr>
        <p:txBody>
          <a:bodyPr/>
          <a:lstStyle/>
          <a:p>
            <a:r>
              <a:rPr lang="en-US" dirty="0"/>
              <a:t>Import </a:t>
            </a:r>
            <a:r>
              <a:rPr lang="en-US" dirty="0" err="1"/>
              <a:t>QQWing</a:t>
            </a:r>
            <a:r>
              <a:rPr lang="en-US" dirty="0"/>
              <a:t> library</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1618383" y="4306020"/>
            <a:ext cx="2640803" cy="1616414"/>
          </a:xfrm>
        </p:spPr>
        <p:txBody>
          <a:bodyPr/>
          <a:lstStyle/>
          <a:p>
            <a:r>
              <a:rPr lang="en-US" dirty="0"/>
              <a:t>Helps generate new sudoku puzzles with scalable difficulty.</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4467270" y="3355335"/>
            <a:ext cx="2640803" cy="365125"/>
          </a:xfrm>
        </p:spPr>
        <p:txBody>
          <a:bodyPr/>
          <a:lstStyle/>
          <a:p>
            <a:r>
              <a:rPr lang="en-US" dirty="0"/>
              <a:t>Implementation of genetic algorithm class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4492986" y="4306020"/>
            <a:ext cx="2640803" cy="1616414"/>
          </a:xfrm>
        </p:spPr>
        <p:txBody>
          <a:bodyPr/>
          <a:lstStyle/>
          <a:p>
            <a:r>
              <a:rPr lang="en-US" dirty="0"/>
              <a:t>Implements methods such as:</a:t>
            </a:r>
          </a:p>
          <a:p>
            <a:r>
              <a:rPr lang="en-US" dirty="0"/>
              <a:t>-</a:t>
            </a:r>
            <a:r>
              <a:rPr lang="en-US" dirty="0" err="1"/>
              <a:t>generatePopulation</a:t>
            </a:r>
            <a:endParaRPr lang="en-US" dirty="0"/>
          </a:p>
          <a:p>
            <a:r>
              <a:rPr lang="en-US" dirty="0"/>
              <a:t>-</a:t>
            </a:r>
            <a:r>
              <a:rPr lang="en-US" dirty="0" err="1"/>
              <a:t>fitnessFunction</a:t>
            </a:r>
            <a:endParaRPr lang="en-US" dirty="0"/>
          </a:p>
          <a:p>
            <a:r>
              <a:rPr lang="en-US" dirty="0"/>
              <a:t>-</a:t>
            </a:r>
            <a:r>
              <a:rPr lang="en-US" dirty="0" err="1"/>
              <a:t>mutationFunction</a:t>
            </a:r>
            <a:endParaRPr lang="en-US" dirty="0"/>
          </a:p>
          <a:p>
            <a:r>
              <a:rPr lang="en-US" dirty="0"/>
              <a:t>-</a:t>
            </a:r>
            <a:r>
              <a:rPr lang="en-US" dirty="0" err="1"/>
              <a:t>reproduceFunction</a:t>
            </a:r>
            <a:endParaRPr lang="en-US" dirty="0"/>
          </a:p>
          <a:p>
            <a:r>
              <a:rPr lang="en-US" dirty="0"/>
              <a:t>-</a:t>
            </a:r>
            <a:r>
              <a:rPr lang="en-US" dirty="0" err="1"/>
              <a:t>weightsFunction</a:t>
            </a:r>
            <a:endParaRPr lang="en-US" dirty="0"/>
          </a:p>
          <a:p>
            <a:endParaRPr lang="en-US" dirty="0"/>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7340659" y="3360833"/>
            <a:ext cx="2640803" cy="365125"/>
          </a:xfrm>
        </p:spPr>
        <p:txBody>
          <a:bodyPr/>
          <a:lstStyle/>
          <a:p>
            <a:r>
              <a:rPr lang="en-US" dirty="0"/>
              <a:t>Implementation of main class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7340658" y="4306020"/>
            <a:ext cx="2640803" cy="1616414"/>
          </a:xfrm>
        </p:spPr>
        <p:txBody>
          <a:bodyPr/>
          <a:lstStyle/>
          <a:p>
            <a:r>
              <a:rPr lang="en-US" dirty="0"/>
              <a:t>Brings together the modules of the system</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13" name="Graphic 12">
            <a:extLst>
              <a:ext uri="{FF2B5EF4-FFF2-40B4-BE49-F238E27FC236}">
                <a16:creationId xmlns:a16="http://schemas.microsoft.com/office/drawing/2014/main" id="{69FF0913-FAAB-B0CD-DD9D-0CEAEF6FE9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1487" y="2479149"/>
            <a:ext cx="599148" cy="599148"/>
          </a:xfrm>
          <a:prstGeom prst="rect">
            <a:avLst/>
          </a:prstGeom>
        </p:spPr>
      </p:pic>
      <p:pic>
        <p:nvPicPr>
          <p:cNvPr id="22" name="Graphic 21">
            <a:extLst>
              <a:ext uri="{FF2B5EF4-FFF2-40B4-BE49-F238E27FC236}">
                <a16:creationId xmlns:a16="http://schemas.microsoft.com/office/drawing/2014/main" id="{527E6093-0E6A-064A-6A75-D1B6EDAFF7D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8098" y="2442747"/>
            <a:ext cx="599148" cy="599148"/>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274518" y="2250467"/>
            <a:ext cx="6115531" cy="2357066"/>
          </a:xfrm>
        </p:spPr>
        <p:txBody>
          <a:bodyPr/>
          <a:lstStyle/>
          <a:p>
            <a:r>
              <a:rPr lang="en-US" dirty="0"/>
              <a:t>Code implementation</a:t>
            </a:r>
          </a:p>
        </p:txBody>
      </p:sp>
    </p:spTree>
    <p:extLst>
      <p:ext uri="{BB962C8B-B14F-4D97-AF65-F5344CB8AC3E}">
        <p14:creationId xmlns:p14="http://schemas.microsoft.com/office/powerpoint/2010/main" val="371649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313881" y="581486"/>
            <a:ext cx="4919354" cy="667498"/>
          </a:xfrm>
        </p:spPr>
        <p:txBody>
          <a:bodyPr/>
          <a:lstStyle/>
          <a:p>
            <a:r>
              <a:rPr lang="en-US" dirty="0"/>
              <a:t>Main class</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21" name="Picture 20">
            <a:extLst>
              <a:ext uri="{FF2B5EF4-FFF2-40B4-BE49-F238E27FC236}">
                <a16:creationId xmlns:a16="http://schemas.microsoft.com/office/drawing/2014/main" id="{5FE877EC-F8DE-BFF5-8A95-D7B784B1FDC6}"/>
              </a:ext>
            </a:extLst>
          </p:cNvPr>
          <p:cNvPicPr>
            <a:picLocks noChangeAspect="1"/>
          </p:cNvPicPr>
          <p:nvPr/>
        </p:nvPicPr>
        <p:blipFill>
          <a:blip r:embed="rId3"/>
          <a:stretch>
            <a:fillRect/>
          </a:stretch>
        </p:blipFill>
        <p:spPr>
          <a:xfrm>
            <a:off x="6076444" y="581486"/>
            <a:ext cx="5442575" cy="5450603"/>
          </a:xfrm>
          <a:prstGeom prst="rect">
            <a:avLst/>
          </a:prstGeom>
        </p:spPr>
      </p:pic>
      <p:sp>
        <p:nvSpPr>
          <p:cNvPr id="3" name="Text Placeholder 27">
            <a:extLst>
              <a:ext uri="{FF2B5EF4-FFF2-40B4-BE49-F238E27FC236}">
                <a16:creationId xmlns:a16="http://schemas.microsoft.com/office/drawing/2014/main" id="{5B069654-6F6B-9488-66D0-91C586185E17}"/>
              </a:ext>
            </a:extLst>
          </p:cNvPr>
          <p:cNvSpPr txBox="1">
            <a:spLocks/>
          </p:cNvSpPr>
          <p:nvPr/>
        </p:nvSpPr>
        <p:spPr>
          <a:xfrm>
            <a:off x="2313881" y="1469818"/>
            <a:ext cx="3391269" cy="17511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start by creating a new sudoku game using .</a:t>
            </a:r>
            <a:r>
              <a:rPr lang="en-US" dirty="0" err="1"/>
              <a:t>generateSudoku</a:t>
            </a:r>
            <a:r>
              <a:rPr lang="en-US" dirty="0"/>
              <a:t> (select difficulty), followed by the initial chromosome and an array that contain the positions of the crossover points.</a:t>
            </a:r>
          </a:p>
          <a:p>
            <a:endParaRPr lang="en-US" dirty="0"/>
          </a:p>
        </p:txBody>
      </p:sp>
      <p:sp>
        <p:nvSpPr>
          <p:cNvPr id="5" name="Text Placeholder 27">
            <a:extLst>
              <a:ext uri="{FF2B5EF4-FFF2-40B4-BE49-F238E27FC236}">
                <a16:creationId xmlns:a16="http://schemas.microsoft.com/office/drawing/2014/main" id="{C251F7E3-7F3B-0773-69FD-454DB52571E8}"/>
              </a:ext>
            </a:extLst>
          </p:cNvPr>
          <p:cNvSpPr txBox="1">
            <a:spLocks/>
          </p:cNvSpPr>
          <p:nvPr/>
        </p:nvSpPr>
        <p:spPr>
          <a:xfrm>
            <a:off x="8380929" y="5956916"/>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Fig.1</a:t>
            </a:r>
          </a:p>
        </p:txBody>
      </p:sp>
    </p:spTree>
    <p:extLst>
      <p:ext uri="{BB962C8B-B14F-4D97-AF65-F5344CB8AC3E}">
        <p14:creationId xmlns:p14="http://schemas.microsoft.com/office/powerpoint/2010/main" val="310950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18, 2023</a:t>
            </a:r>
          </a:p>
        </p:txBody>
      </p:sp>
      <p:sp>
        <p:nvSpPr>
          <p:cNvPr id="26" name="Title 45">
            <a:extLst>
              <a:ext uri="{FF2B5EF4-FFF2-40B4-BE49-F238E27FC236}">
                <a16:creationId xmlns:a16="http://schemas.microsoft.com/office/drawing/2014/main" id="{4A5CD40E-C6D7-E5B2-B340-C7E052CE0C1A}"/>
              </a:ext>
            </a:extLst>
          </p:cNvPr>
          <p:cNvSpPr>
            <a:spLocks noGrp="1"/>
          </p:cNvSpPr>
          <p:nvPr>
            <p:ph type="title"/>
          </p:nvPr>
        </p:nvSpPr>
        <p:spPr>
          <a:xfrm>
            <a:off x="760287" y="1380843"/>
            <a:ext cx="7149716" cy="667498"/>
          </a:xfrm>
        </p:spPr>
        <p:txBody>
          <a:bodyPr/>
          <a:lstStyle/>
          <a:p>
            <a:pPr algn="l"/>
            <a:r>
              <a:rPr lang="en-US" dirty="0"/>
              <a:t>Generate sudoku</a:t>
            </a:r>
            <a:br>
              <a:rPr lang="en-US" dirty="0"/>
            </a:br>
            <a:r>
              <a:rPr lang="en-US" dirty="0"/>
              <a:t>puzzle</a:t>
            </a:r>
          </a:p>
        </p:txBody>
      </p:sp>
      <p:pic>
        <p:nvPicPr>
          <p:cNvPr id="28" name="Picture 27">
            <a:extLst>
              <a:ext uri="{FF2B5EF4-FFF2-40B4-BE49-F238E27FC236}">
                <a16:creationId xmlns:a16="http://schemas.microsoft.com/office/drawing/2014/main" id="{EA1D27DB-16F8-9DF6-EFA3-46E9FD2FF242}"/>
              </a:ext>
            </a:extLst>
          </p:cNvPr>
          <p:cNvPicPr>
            <a:picLocks noChangeAspect="1"/>
          </p:cNvPicPr>
          <p:nvPr/>
        </p:nvPicPr>
        <p:blipFill>
          <a:blip r:embed="rId2"/>
          <a:stretch>
            <a:fillRect/>
          </a:stretch>
        </p:blipFill>
        <p:spPr>
          <a:xfrm>
            <a:off x="5690243" y="3164804"/>
            <a:ext cx="5828776" cy="3629899"/>
          </a:xfrm>
          <a:prstGeom prst="rect">
            <a:avLst/>
          </a:prstGeom>
        </p:spPr>
      </p:pic>
      <p:pic>
        <p:nvPicPr>
          <p:cNvPr id="35" name="Picture 34">
            <a:extLst>
              <a:ext uri="{FF2B5EF4-FFF2-40B4-BE49-F238E27FC236}">
                <a16:creationId xmlns:a16="http://schemas.microsoft.com/office/drawing/2014/main" id="{F3B934B0-5F33-4E84-A32D-469A9C8D8A94}"/>
              </a:ext>
            </a:extLst>
          </p:cNvPr>
          <p:cNvPicPr>
            <a:picLocks noChangeAspect="1"/>
          </p:cNvPicPr>
          <p:nvPr/>
        </p:nvPicPr>
        <p:blipFill>
          <a:blip r:embed="rId3"/>
          <a:stretch>
            <a:fillRect/>
          </a:stretch>
        </p:blipFill>
        <p:spPr>
          <a:xfrm>
            <a:off x="5483258" y="88990"/>
            <a:ext cx="6035761" cy="3003496"/>
          </a:xfrm>
          <a:prstGeom prst="rect">
            <a:avLst/>
          </a:prstGeom>
        </p:spPr>
      </p:pic>
      <p:sp>
        <p:nvSpPr>
          <p:cNvPr id="36" name="Text Placeholder 27">
            <a:extLst>
              <a:ext uri="{FF2B5EF4-FFF2-40B4-BE49-F238E27FC236}">
                <a16:creationId xmlns:a16="http://schemas.microsoft.com/office/drawing/2014/main" id="{68C4953E-9F11-CF4A-6F59-203C9A5B0AF9}"/>
              </a:ext>
            </a:extLst>
          </p:cNvPr>
          <p:cNvSpPr txBox="1">
            <a:spLocks/>
          </p:cNvSpPr>
          <p:nvPr/>
        </p:nvSpPr>
        <p:spPr>
          <a:xfrm>
            <a:off x="760287" y="2216926"/>
            <a:ext cx="3696303" cy="31629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choose the difficulty of the game (1-5) or by stating the number of empty cells (holes) you want in each row (1 - 9).</a:t>
            </a:r>
          </a:p>
          <a:p>
            <a:r>
              <a:rPr lang="en-US" dirty="0"/>
              <a:t>Difficulties selection:</a:t>
            </a:r>
            <a:br>
              <a:rPr lang="en-US" dirty="0"/>
            </a:br>
            <a:r>
              <a:rPr lang="en-US" dirty="0"/>
              <a:t>1 – Extremely Easy</a:t>
            </a:r>
          </a:p>
          <a:p>
            <a:r>
              <a:rPr lang="en-US" dirty="0"/>
              <a:t>2 – Simple</a:t>
            </a:r>
          </a:p>
          <a:p>
            <a:r>
              <a:rPr lang="en-US" dirty="0"/>
              <a:t>3 – Easy</a:t>
            </a:r>
          </a:p>
          <a:p>
            <a:r>
              <a:rPr lang="en-US" dirty="0"/>
              <a:t>4 – Intermediate</a:t>
            </a:r>
          </a:p>
          <a:p>
            <a:r>
              <a:rPr lang="en-US" dirty="0"/>
              <a:t>5 - Expert</a:t>
            </a:r>
          </a:p>
          <a:p>
            <a:endParaRPr lang="en-US" dirty="0"/>
          </a:p>
        </p:txBody>
      </p:sp>
      <p:sp>
        <p:nvSpPr>
          <p:cNvPr id="37" name="Text Placeholder 27">
            <a:extLst>
              <a:ext uri="{FF2B5EF4-FFF2-40B4-BE49-F238E27FC236}">
                <a16:creationId xmlns:a16="http://schemas.microsoft.com/office/drawing/2014/main" id="{D3802B05-E667-3C15-84C3-5D4047D69155}"/>
              </a:ext>
            </a:extLst>
          </p:cNvPr>
          <p:cNvSpPr txBox="1">
            <a:spLocks/>
          </p:cNvSpPr>
          <p:nvPr/>
        </p:nvSpPr>
        <p:spPr>
          <a:xfrm>
            <a:off x="10797813" y="2650183"/>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Fig.2</a:t>
            </a:r>
          </a:p>
        </p:txBody>
      </p:sp>
      <p:sp>
        <p:nvSpPr>
          <p:cNvPr id="38" name="Text Placeholder 27">
            <a:extLst>
              <a:ext uri="{FF2B5EF4-FFF2-40B4-BE49-F238E27FC236}">
                <a16:creationId xmlns:a16="http://schemas.microsoft.com/office/drawing/2014/main" id="{90B3BF6D-B9A8-6D5C-CD4D-327F2E16448E}"/>
              </a:ext>
            </a:extLst>
          </p:cNvPr>
          <p:cNvSpPr txBox="1">
            <a:spLocks/>
          </p:cNvSpPr>
          <p:nvPr/>
        </p:nvSpPr>
        <p:spPr>
          <a:xfrm>
            <a:off x="10794537" y="6437787"/>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Fig.3</a:t>
            </a:r>
          </a:p>
        </p:txBody>
      </p:sp>
    </p:spTree>
    <p:extLst>
      <p:ext uri="{BB962C8B-B14F-4D97-AF65-F5344CB8AC3E}">
        <p14:creationId xmlns:p14="http://schemas.microsoft.com/office/powerpoint/2010/main" val="99159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445788" y="423827"/>
            <a:ext cx="6922876" cy="1589812"/>
          </a:xfrm>
        </p:spPr>
        <p:txBody>
          <a:bodyPr/>
          <a:lstStyle/>
          <a:p>
            <a:r>
              <a:rPr lang="en-US" noProof="0" dirty="0"/>
              <a:t>First chromosome</a:t>
            </a:r>
            <a:br>
              <a:rPr lang="en-US" noProof="0" dirty="0"/>
            </a:br>
            <a:r>
              <a:rPr lang="en-US" noProof="0" dirty="0"/>
              <a:t>and</a:t>
            </a:r>
            <a:br>
              <a:rPr lang="en-US" noProof="0" dirty="0"/>
            </a:br>
            <a:r>
              <a:rPr lang="en-US" noProof="0" dirty="0"/>
              <a:t>possible crossover points</a:t>
            </a:r>
            <a:endParaRPr lang="en-US" dirty="0"/>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5" name="Picture 4">
            <a:extLst>
              <a:ext uri="{FF2B5EF4-FFF2-40B4-BE49-F238E27FC236}">
                <a16:creationId xmlns:a16="http://schemas.microsoft.com/office/drawing/2014/main" id="{0004C705-1411-FFD7-28DA-3CD81E0744BA}"/>
              </a:ext>
            </a:extLst>
          </p:cNvPr>
          <p:cNvPicPr>
            <a:picLocks noChangeAspect="1"/>
          </p:cNvPicPr>
          <p:nvPr/>
        </p:nvPicPr>
        <p:blipFill rotWithShape="1">
          <a:blip r:embed="rId2"/>
          <a:srcRect l="65853" t="-40434"/>
          <a:stretch/>
        </p:blipFill>
        <p:spPr>
          <a:xfrm>
            <a:off x="7604192" y="2292304"/>
            <a:ext cx="3190915" cy="277250"/>
          </a:xfrm>
          <a:prstGeom prst="rect">
            <a:avLst/>
          </a:prstGeom>
        </p:spPr>
      </p:pic>
      <p:pic>
        <p:nvPicPr>
          <p:cNvPr id="9" name="Picture 8">
            <a:extLst>
              <a:ext uri="{FF2B5EF4-FFF2-40B4-BE49-F238E27FC236}">
                <a16:creationId xmlns:a16="http://schemas.microsoft.com/office/drawing/2014/main" id="{CE48C0B4-775C-6D47-30DD-2F9023029A53}"/>
              </a:ext>
            </a:extLst>
          </p:cNvPr>
          <p:cNvPicPr>
            <a:picLocks noChangeAspect="1"/>
          </p:cNvPicPr>
          <p:nvPr/>
        </p:nvPicPr>
        <p:blipFill>
          <a:blip r:embed="rId3"/>
          <a:stretch>
            <a:fillRect/>
          </a:stretch>
        </p:blipFill>
        <p:spPr>
          <a:xfrm>
            <a:off x="534564" y="3576676"/>
            <a:ext cx="2781688" cy="2172003"/>
          </a:xfrm>
          <a:prstGeom prst="rect">
            <a:avLst/>
          </a:prstGeom>
        </p:spPr>
      </p:pic>
      <p:pic>
        <p:nvPicPr>
          <p:cNvPr id="11" name="Picture 10">
            <a:extLst>
              <a:ext uri="{FF2B5EF4-FFF2-40B4-BE49-F238E27FC236}">
                <a16:creationId xmlns:a16="http://schemas.microsoft.com/office/drawing/2014/main" id="{9B625357-B6E9-578F-95A6-7EBE1EDEC517}"/>
              </a:ext>
            </a:extLst>
          </p:cNvPr>
          <p:cNvPicPr>
            <a:picLocks noChangeAspect="1"/>
          </p:cNvPicPr>
          <p:nvPr/>
        </p:nvPicPr>
        <p:blipFill>
          <a:blip r:embed="rId4"/>
          <a:stretch>
            <a:fillRect/>
          </a:stretch>
        </p:blipFill>
        <p:spPr>
          <a:xfrm>
            <a:off x="6341667" y="2373349"/>
            <a:ext cx="749306" cy="187327"/>
          </a:xfrm>
          <a:prstGeom prst="rect">
            <a:avLst/>
          </a:prstGeom>
        </p:spPr>
      </p:pic>
      <p:pic>
        <p:nvPicPr>
          <p:cNvPr id="13" name="Picture 12">
            <a:extLst>
              <a:ext uri="{FF2B5EF4-FFF2-40B4-BE49-F238E27FC236}">
                <a16:creationId xmlns:a16="http://schemas.microsoft.com/office/drawing/2014/main" id="{41CA690A-E8DA-49F7-9191-948DB1FEE4C0}"/>
              </a:ext>
            </a:extLst>
          </p:cNvPr>
          <p:cNvPicPr>
            <a:picLocks noChangeAspect="1"/>
          </p:cNvPicPr>
          <p:nvPr/>
        </p:nvPicPr>
        <p:blipFill>
          <a:blip r:embed="rId5"/>
          <a:stretch>
            <a:fillRect/>
          </a:stretch>
        </p:blipFill>
        <p:spPr>
          <a:xfrm>
            <a:off x="7090973" y="2373349"/>
            <a:ext cx="504341" cy="187327"/>
          </a:xfrm>
          <a:prstGeom prst="rect">
            <a:avLst/>
          </a:prstGeom>
        </p:spPr>
      </p:pic>
      <p:pic>
        <p:nvPicPr>
          <p:cNvPr id="17" name="Picture 16">
            <a:extLst>
              <a:ext uri="{FF2B5EF4-FFF2-40B4-BE49-F238E27FC236}">
                <a16:creationId xmlns:a16="http://schemas.microsoft.com/office/drawing/2014/main" id="{FBAFEE8B-9C7E-0E4B-3923-E157EDAE31B3}"/>
              </a:ext>
            </a:extLst>
          </p:cNvPr>
          <p:cNvPicPr>
            <a:picLocks noChangeAspect="1"/>
          </p:cNvPicPr>
          <p:nvPr/>
        </p:nvPicPr>
        <p:blipFill>
          <a:blip r:embed="rId6"/>
          <a:stretch>
            <a:fillRect/>
          </a:stretch>
        </p:blipFill>
        <p:spPr>
          <a:xfrm>
            <a:off x="534564" y="2373350"/>
            <a:ext cx="5807103" cy="187326"/>
          </a:xfrm>
          <a:prstGeom prst="rect">
            <a:avLst/>
          </a:prstGeom>
        </p:spPr>
      </p:pic>
      <p:cxnSp>
        <p:nvCxnSpPr>
          <p:cNvPr id="43" name="Straight Arrow Connector 42">
            <a:extLst>
              <a:ext uri="{FF2B5EF4-FFF2-40B4-BE49-F238E27FC236}">
                <a16:creationId xmlns:a16="http://schemas.microsoft.com/office/drawing/2014/main" id="{E95B85F3-3CFD-8832-5307-5579C2DE632E}"/>
              </a:ext>
            </a:extLst>
          </p:cNvPr>
          <p:cNvCxnSpPr>
            <a:cxnSpLocks/>
          </p:cNvCxnSpPr>
          <p:nvPr/>
        </p:nvCxnSpPr>
        <p:spPr>
          <a:xfrm flipV="1">
            <a:off x="4936737"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74ED8A58-0655-76D8-F84D-BF7A2E46C537}"/>
              </a:ext>
            </a:extLst>
          </p:cNvPr>
          <p:cNvCxnSpPr>
            <a:cxnSpLocks/>
          </p:cNvCxnSpPr>
          <p:nvPr/>
        </p:nvCxnSpPr>
        <p:spPr>
          <a:xfrm flipV="1">
            <a:off x="3751531"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2A344FDC-8B35-4D4B-0B80-F21DAD4D5234}"/>
              </a:ext>
            </a:extLst>
          </p:cNvPr>
          <p:cNvCxnSpPr>
            <a:cxnSpLocks/>
          </p:cNvCxnSpPr>
          <p:nvPr/>
        </p:nvCxnSpPr>
        <p:spPr>
          <a:xfrm flipV="1">
            <a:off x="1457773"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4D23E7E8-563A-C788-C3A3-103784FC8915}"/>
              </a:ext>
            </a:extLst>
          </p:cNvPr>
          <p:cNvCxnSpPr>
            <a:cxnSpLocks/>
          </p:cNvCxnSpPr>
          <p:nvPr/>
        </p:nvCxnSpPr>
        <p:spPr>
          <a:xfrm flipV="1">
            <a:off x="2846929"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2E9027E0-1FFB-73F7-CD6B-27097F90024C}"/>
              </a:ext>
            </a:extLst>
          </p:cNvPr>
          <p:cNvCxnSpPr>
            <a:cxnSpLocks/>
          </p:cNvCxnSpPr>
          <p:nvPr/>
        </p:nvCxnSpPr>
        <p:spPr>
          <a:xfrm flipV="1">
            <a:off x="6324664" y="2701031"/>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3694DA11-9357-8F3B-3823-4C0147428346}"/>
              </a:ext>
            </a:extLst>
          </p:cNvPr>
          <p:cNvCxnSpPr>
            <a:cxnSpLocks/>
          </p:cNvCxnSpPr>
          <p:nvPr/>
        </p:nvCxnSpPr>
        <p:spPr>
          <a:xfrm flipV="1">
            <a:off x="7595314"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970021A-44A4-273A-0B6F-5E275410D1F9}"/>
              </a:ext>
            </a:extLst>
          </p:cNvPr>
          <p:cNvCxnSpPr>
            <a:cxnSpLocks/>
          </p:cNvCxnSpPr>
          <p:nvPr/>
        </p:nvCxnSpPr>
        <p:spPr>
          <a:xfrm flipV="1">
            <a:off x="8576582" y="2701031"/>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3F5546D9-7C4D-4FDB-B276-E3B768F9E4BB}"/>
              </a:ext>
            </a:extLst>
          </p:cNvPr>
          <p:cNvCxnSpPr>
            <a:cxnSpLocks/>
          </p:cNvCxnSpPr>
          <p:nvPr/>
        </p:nvCxnSpPr>
        <p:spPr>
          <a:xfrm flipV="1">
            <a:off x="9562003" y="2688390"/>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6E03575C-8118-9BF0-7ECE-3791FA359A2F}"/>
              </a:ext>
            </a:extLst>
          </p:cNvPr>
          <p:cNvCxnSpPr>
            <a:cxnSpLocks/>
          </p:cNvCxnSpPr>
          <p:nvPr/>
        </p:nvCxnSpPr>
        <p:spPr>
          <a:xfrm flipV="1">
            <a:off x="10777351" y="2692153"/>
            <a:ext cx="0" cy="3284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6" name="Text Placeholder 27">
            <a:extLst>
              <a:ext uri="{FF2B5EF4-FFF2-40B4-BE49-F238E27FC236}">
                <a16:creationId xmlns:a16="http://schemas.microsoft.com/office/drawing/2014/main" id="{EFDD85D3-7000-9E4C-9B18-671CE891132E}"/>
              </a:ext>
            </a:extLst>
          </p:cNvPr>
          <p:cNvSpPr txBox="1">
            <a:spLocks/>
          </p:cNvSpPr>
          <p:nvPr/>
        </p:nvSpPr>
        <p:spPr>
          <a:xfrm>
            <a:off x="1508606" y="5888278"/>
            <a:ext cx="833604" cy="42021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Fig.4</a:t>
            </a:r>
          </a:p>
        </p:txBody>
      </p:sp>
    </p:spTree>
    <p:extLst>
      <p:ext uri="{BB962C8B-B14F-4D97-AF65-F5344CB8AC3E}">
        <p14:creationId xmlns:p14="http://schemas.microsoft.com/office/powerpoint/2010/main" val="187759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Genetic algorithm</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18, 2023</a:t>
            </a:r>
          </a:p>
        </p:txBody>
      </p:sp>
      <p:pic>
        <p:nvPicPr>
          <p:cNvPr id="9" name="Picture 8">
            <a:extLst>
              <a:ext uri="{FF2B5EF4-FFF2-40B4-BE49-F238E27FC236}">
                <a16:creationId xmlns:a16="http://schemas.microsoft.com/office/drawing/2014/main" id="{EC692CAF-7201-0AAB-5A58-42E686757FA6}"/>
              </a:ext>
            </a:extLst>
          </p:cNvPr>
          <p:cNvPicPr>
            <a:picLocks noChangeAspect="1"/>
          </p:cNvPicPr>
          <p:nvPr/>
        </p:nvPicPr>
        <p:blipFill>
          <a:blip r:embed="rId2"/>
          <a:stretch>
            <a:fillRect/>
          </a:stretch>
        </p:blipFill>
        <p:spPr>
          <a:xfrm>
            <a:off x="1151835" y="934614"/>
            <a:ext cx="9888330" cy="3038899"/>
          </a:xfrm>
          <a:prstGeom prst="rect">
            <a:avLst/>
          </a:prstGeom>
        </p:spPr>
      </p:pic>
      <p:sp>
        <p:nvSpPr>
          <p:cNvPr id="5" name="Text Placeholder 27">
            <a:extLst>
              <a:ext uri="{FF2B5EF4-FFF2-40B4-BE49-F238E27FC236}">
                <a16:creationId xmlns:a16="http://schemas.microsoft.com/office/drawing/2014/main" id="{486F4E72-8164-0985-15DF-83F72951AD7F}"/>
              </a:ext>
            </a:extLst>
          </p:cNvPr>
          <p:cNvSpPr txBox="1">
            <a:spLocks/>
          </p:cNvSpPr>
          <p:nvPr/>
        </p:nvSpPr>
        <p:spPr>
          <a:xfrm>
            <a:off x="1151835" y="4580878"/>
            <a:ext cx="9888330" cy="17400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create the initial population by creating different individuals using variations of the first chromosome and calculate the fitness value of each individual (ensuring that each individual respects the constraints and the rules of the game). </a:t>
            </a:r>
          </a:p>
          <a:p>
            <a:endParaRPr lang="en-US" dirty="0"/>
          </a:p>
        </p:txBody>
      </p:sp>
      <p:sp>
        <p:nvSpPr>
          <p:cNvPr id="6" name="Text Placeholder 27">
            <a:extLst>
              <a:ext uri="{FF2B5EF4-FFF2-40B4-BE49-F238E27FC236}">
                <a16:creationId xmlns:a16="http://schemas.microsoft.com/office/drawing/2014/main" id="{231EFDD5-0A9F-97E9-D617-48D375F36CDD}"/>
              </a:ext>
            </a:extLst>
          </p:cNvPr>
          <p:cNvSpPr txBox="1">
            <a:spLocks/>
          </p:cNvSpPr>
          <p:nvPr/>
        </p:nvSpPr>
        <p:spPr>
          <a:xfrm>
            <a:off x="5098350" y="4049698"/>
            <a:ext cx="1995299" cy="53118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Fig.5</a:t>
            </a:r>
          </a:p>
          <a:p>
            <a:endParaRPr lang="en-US" dirty="0"/>
          </a:p>
        </p:txBody>
      </p:sp>
    </p:spTree>
    <p:extLst>
      <p:ext uri="{BB962C8B-B14F-4D97-AF65-F5344CB8AC3E}">
        <p14:creationId xmlns:p14="http://schemas.microsoft.com/office/powerpoint/2010/main" val="201191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2273-3516-CF77-3046-F71005A237BB}"/>
              </a:ext>
            </a:extLst>
          </p:cNvPr>
          <p:cNvSpPr>
            <a:spLocks noGrp="1"/>
          </p:cNvSpPr>
          <p:nvPr>
            <p:ph type="title"/>
          </p:nvPr>
        </p:nvSpPr>
        <p:spPr/>
        <p:txBody>
          <a:bodyPr/>
          <a:lstStyle/>
          <a:p>
            <a:r>
              <a:rPr lang="en-US" dirty="0"/>
              <a:t>Fitness function</a:t>
            </a:r>
            <a:endParaRPr lang="en-150" dirty="0"/>
          </a:p>
        </p:txBody>
      </p:sp>
      <p:sp>
        <p:nvSpPr>
          <p:cNvPr id="15" name="Footer Placeholder 14">
            <a:extLst>
              <a:ext uri="{FF2B5EF4-FFF2-40B4-BE49-F238E27FC236}">
                <a16:creationId xmlns:a16="http://schemas.microsoft.com/office/drawing/2014/main" id="{E2456C36-7812-6716-53CD-B68801467CFB}"/>
              </a:ext>
            </a:extLst>
          </p:cNvPr>
          <p:cNvSpPr>
            <a:spLocks noGrp="1"/>
          </p:cNvSpPr>
          <p:nvPr>
            <p:ph type="ftr" sz="quarter" idx="3"/>
          </p:nvPr>
        </p:nvSpPr>
        <p:spPr/>
        <p:txBody>
          <a:bodyPr/>
          <a:lstStyle/>
          <a:p>
            <a:r>
              <a:rPr lang="en-US" dirty="0"/>
              <a:t>Genetic algorithm</a:t>
            </a:r>
          </a:p>
        </p:txBody>
      </p:sp>
      <p:sp>
        <p:nvSpPr>
          <p:cNvPr id="16" name="Slide Number Placeholder 15">
            <a:extLst>
              <a:ext uri="{FF2B5EF4-FFF2-40B4-BE49-F238E27FC236}">
                <a16:creationId xmlns:a16="http://schemas.microsoft.com/office/drawing/2014/main" id="{1E4FC57A-854B-22A7-D007-6CB530C408CA}"/>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
        <p:nvSpPr>
          <p:cNvPr id="17" name="Date Placeholder 16">
            <a:extLst>
              <a:ext uri="{FF2B5EF4-FFF2-40B4-BE49-F238E27FC236}">
                <a16:creationId xmlns:a16="http://schemas.microsoft.com/office/drawing/2014/main" id="{00C349B5-8F7A-0E67-338A-8598B8DAD06B}"/>
              </a:ext>
            </a:extLst>
          </p:cNvPr>
          <p:cNvSpPr>
            <a:spLocks noGrp="1"/>
          </p:cNvSpPr>
          <p:nvPr>
            <p:ph type="dt" sz="half" idx="2"/>
          </p:nvPr>
        </p:nvSpPr>
        <p:spPr/>
        <p:txBody>
          <a:bodyPr/>
          <a:lstStyle/>
          <a:p>
            <a:r>
              <a:rPr lang="en-US" dirty="0"/>
              <a:t>May 18, 2023</a:t>
            </a:r>
          </a:p>
        </p:txBody>
      </p:sp>
      <p:pic>
        <p:nvPicPr>
          <p:cNvPr id="19" name="Picture 18">
            <a:extLst>
              <a:ext uri="{FF2B5EF4-FFF2-40B4-BE49-F238E27FC236}">
                <a16:creationId xmlns:a16="http://schemas.microsoft.com/office/drawing/2014/main" id="{EF226614-8CB5-0154-48DF-BE79E1FA9D2D}"/>
              </a:ext>
            </a:extLst>
          </p:cNvPr>
          <p:cNvPicPr>
            <a:picLocks noChangeAspect="1"/>
          </p:cNvPicPr>
          <p:nvPr/>
        </p:nvPicPr>
        <p:blipFill>
          <a:blip r:embed="rId2"/>
          <a:stretch>
            <a:fillRect/>
          </a:stretch>
        </p:blipFill>
        <p:spPr>
          <a:xfrm>
            <a:off x="6322844" y="1197094"/>
            <a:ext cx="4487265" cy="5095478"/>
          </a:xfrm>
          <a:prstGeom prst="rect">
            <a:avLst/>
          </a:prstGeom>
        </p:spPr>
      </p:pic>
      <p:pic>
        <p:nvPicPr>
          <p:cNvPr id="21" name="Picture 20">
            <a:extLst>
              <a:ext uri="{FF2B5EF4-FFF2-40B4-BE49-F238E27FC236}">
                <a16:creationId xmlns:a16="http://schemas.microsoft.com/office/drawing/2014/main" id="{723D5051-2CB2-3482-B012-C4721901C6FB}"/>
              </a:ext>
            </a:extLst>
          </p:cNvPr>
          <p:cNvPicPr>
            <a:picLocks noChangeAspect="1"/>
          </p:cNvPicPr>
          <p:nvPr/>
        </p:nvPicPr>
        <p:blipFill>
          <a:blip r:embed="rId3"/>
          <a:stretch>
            <a:fillRect/>
          </a:stretch>
        </p:blipFill>
        <p:spPr>
          <a:xfrm>
            <a:off x="613819" y="1197094"/>
            <a:ext cx="4875274" cy="3960245"/>
          </a:xfrm>
          <a:prstGeom prst="rect">
            <a:avLst/>
          </a:prstGeom>
        </p:spPr>
      </p:pic>
      <p:sp>
        <p:nvSpPr>
          <p:cNvPr id="22" name="Text Placeholder 27">
            <a:extLst>
              <a:ext uri="{FF2B5EF4-FFF2-40B4-BE49-F238E27FC236}">
                <a16:creationId xmlns:a16="http://schemas.microsoft.com/office/drawing/2014/main" id="{F5D53BBC-9CC7-C94B-D7D3-F4EC5B387847}"/>
              </a:ext>
            </a:extLst>
          </p:cNvPr>
          <p:cNvSpPr txBox="1">
            <a:spLocks/>
          </p:cNvSpPr>
          <p:nvPr/>
        </p:nvSpPr>
        <p:spPr>
          <a:xfrm>
            <a:off x="4137229" y="4626159"/>
            <a:ext cx="1995299" cy="53118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Fig.6</a:t>
            </a:r>
          </a:p>
          <a:p>
            <a:endParaRPr lang="en-US" dirty="0"/>
          </a:p>
        </p:txBody>
      </p:sp>
      <p:sp>
        <p:nvSpPr>
          <p:cNvPr id="23" name="Text Placeholder 27">
            <a:extLst>
              <a:ext uri="{FF2B5EF4-FFF2-40B4-BE49-F238E27FC236}">
                <a16:creationId xmlns:a16="http://schemas.microsoft.com/office/drawing/2014/main" id="{765A3C85-807F-1AEE-4AC6-7623583C387B}"/>
              </a:ext>
            </a:extLst>
          </p:cNvPr>
          <p:cNvSpPr txBox="1">
            <a:spLocks/>
          </p:cNvSpPr>
          <p:nvPr/>
        </p:nvSpPr>
        <p:spPr>
          <a:xfrm>
            <a:off x="9430653" y="5842987"/>
            <a:ext cx="1995299" cy="53118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Fig.7</a:t>
            </a:r>
          </a:p>
          <a:p>
            <a:endParaRPr lang="en-US" dirty="0"/>
          </a:p>
        </p:txBody>
      </p:sp>
    </p:spTree>
    <p:extLst>
      <p:ext uri="{BB962C8B-B14F-4D97-AF65-F5344CB8AC3E}">
        <p14:creationId xmlns:p14="http://schemas.microsoft.com/office/powerpoint/2010/main" val="3053479322"/>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286</TotalTime>
  <Words>594</Words>
  <Application>Microsoft Office PowerPoint</Application>
  <PresentationFormat>Widescreen</PresentationFormat>
  <Paragraphs>139</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 Bold</vt:lpstr>
      <vt:lpstr>Courier New</vt:lpstr>
      <vt:lpstr>Daytona Pro Light</vt:lpstr>
      <vt:lpstr>OpenSans</vt:lpstr>
      <vt:lpstr>Office Theme</vt:lpstr>
      <vt:lpstr>Sudoku solver using genetic algorithm</vt:lpstr>
      <vt:lpstr>Project requirements</vt:lpstr>
      <vt:lpstr>Development stages</vt:lpstr>
      <vt:lpstr>Code implementation</vt:lpstr>
      <vt:lpstr>Main class</vt:lpstr>
      <vt:lpstr>Generate sudoku puzzle</vt:lpstr>
      <vt:lpstr>First chromosome and possible crossover points</vt:lpstr>
      <vt:lpstr>PowerPoint Presentation</vt:lpstr>
      <vt:lpstr>Fitness function</vt:lpstr>
      <vt:lpstr>Reproduction of chromosomes</vt:lpstr>
      <vt:lpstr>PowerPoint Presentation</vt:lpstr>
      <vt:lpstr>Mean Fitness vs best individual fitness </vt:lpstr>
      <vt:lpstr>Performance of the genetic algorithm</vt:lpstr>
      <vt:lpstr>Performance of the genetic algorithm</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Sudoku solver using genetic algorithm</dc:title>
  <dc:creator>Sorin-Adrian VLĂDESCU (119667)</dc:creator>
  <cp:lastModifiedBy>Sorin-Adrian VLĂDESCU (119667)</cp:lastModifiedBy>
  <cp:revision>44</cp:revision>
  <dcterms:created xsi:type="dcterms:W3CDTF">2023-05-13T20:02:30Z</dcterms:created>
  <dcterms:modified xsi:type="dcterms:W3CDTF">2023-05-14T20:57:22Z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